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04" r:id="rId5"/>
  </p:sldMasterIdLst>
  <p:notesMasterIdLst>
    <p:notesMasterId r:id="rId32"/>
  </p:notesMasterIdLst>
  <p:sldIdLst>
    <p:sldId id="268" r:id="rId6"/>
    <p:sldId id="361" r:id="rId7"/>
    <p:sldId id="424" r:id="rId8"/>
    <p:sldId id="406" r:id="rId9"/>
    <p:sldId id="1017" r:id="rId10"/>
    <p:sldId id="1005" r:id="rId11"/>
    <p:sldId id="1016" r:id="rId12"/>
    <p:sldId id="949" r:id="rId13"/>
    <p:sldId id="1006" r:id="rId14"/>
    <p:sldId id="975" r:id="rId15"/>
    <p:sldId id="1007" r:id="rId16"/>
    <p:sldId id="347" r:id="rId17"/>
    <p:sldId id="1008" r:id="rId18"/>
    <p:sldId id="982" r:id="rId19"/>
    <p:sldId id="1009" r:id="rId20"/>
    <p:sldId id="963" r:id="rId21"/>
    <p:sldId id="1010" r:id="rId22"/>
    <p:sldId id="1011" r:id="rId23"/>
    <p:sldId id="1012" r:id="rId24"/>
    <p:sldId id="389" r:id="rId25"/>
    <p:sldId id="967" r:id="rId26"/>
    <p:sldId id="1013" r:id="rId27"/>
    <p:sldId id="1014" r:id="rId28"/>
    <p:sldId id="1015" r:id="rId29"/>
    <p:sldId id="310" r:id="rId30"/>
    <p:sldId id="3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DA75E48A-7F2C-466D-A47C-6233A754BD71}">
          <p14:sldIdLst>
            <p14:sldId id="268"/>
            <p14:sldId id="361"/>
            <p14:sldId id="424"/>
            <p14:sldId id="406"/>
            <p14:sldId id="1017"/>
            <p14:sldId id="1005"/>
            <p14:sldId id="1016"/>
            <p14:sldId id="949"/>
            <p14:sldId id="1006"/>
            <p14:sldId id="975"/>
            <p14:sldId id="1007"/>
            <p14:sldId id="347"/>
            <p14:sldId id="1008"/>
            <p14:sldId id="982"/>
            <p14:sldId id="1009"/>
            <p14:sldId id="963"/>
            <p14:sldId id="1010"/>
            <p14:sldId id="1011"/>
            <p14:sldId id="1012"/>
            <p14:sldId id="389"/>
            <p14:sldId id="967"/>
            <p14:sldId id="1013"/>
            <p14:sldId id="1014"/>
            <p14:sldId id="1015"/>
            <p14:sldId id="310"/>
            <p14:sldId id="311"/>
          </p14:sldIdLst>
        </p14:section>
        <p14:section name="Backup slides" id="{5974C37B-1D37-4FAD-9FCE-DE4B199F9C0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480"/>
  </p:normalViewPr>
  <p:slideViewPr>
    <p:cSldViewPr snapToGrid="0">
      <p:cViewPr varScale="1">
        <p:scale>
          <a:sx n="95" d="100"/>
          <a:sy n="95" d="100"/>
        </p:scale>
        <p:origin x="11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EAC82-A688-4820-A91B-F6532B86FDB6}" type="datetimeFigureOut">
              <a:rPr lang="en-US" smtClean="0"/>
              <a:t>8/17/2021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6D2AE-22EA-4DD4-B504-B67653AB9CDB}" type="slidenum">
              <a:rPr lang="en-US" smtClean="0"/>
              <a:t>‹#›</a:t>
            </a:fld>
            <a:endParaRPr lang="en-US"/>
          </a:p>
        </p:txBody>
      </p:sp>
    </p:spTree>
    <p:extLst>
      <p:ext uri="{BB962C8B-B14F-4D97-AF65-F5344CB8AC3E}">
        <p14:creationId xmlns:p14="http://schemas.microsoft.com/office/powerpoint/2010/main" val="330216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501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8/17/2021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10</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1414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11</a:t>
            </a:fld>
            <a:endParaRPr lang="en-US"/>
          </a:p>
        </p:txBody>
      </p:sp>
    </p:spTree>
    <p:extLst>
      <p:ext uri="{BB962C8B-B14F-4D97-AF65-F5344CB8AC3E}">
        <p14:creationId xmlns:p14="http://schemas.microsoft.com/office/powerpoint/2010/main" val="162676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12</a:t>
            </a:fld>
            <a:endParaRPr lang="en-US"/>
          </a:p>
        </p:txBody>
      </p:sp>
    </p:spTree>
    <p:extLst>
      <p:ext uri="{BB962C8B-B14F-4D97-AF65-F5344CB8AC3E}">
        <p14:creationId xmlns:p14="http://schemas.microsoft.com/office/powerpoint/2010/main" val="140887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13</a:t>
            </a:fld>
            <a:endParaRPr lang="en-US"/>
          </a:p>
        </p:txBody>
      </p:sp>
    </p:spTree>
    <p:extLst>
      <p:ext uri="{BB962C8B-B14F-4D97-AF65-F5344CB8AC3E}">
        <p14:creationId xmlns:p14="http://schemas.microsoft.com/office/powerpoint/2010/main" val="141163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8/17/2021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14</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84620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15</a:t>
            </a:fld>
            <a:endParaRPr lang="en-US"/>
          </a:p>
        </p:txBody>
      </p:sp>
    </p:spTree>
    <p:extLst>
      <p:ext uri="{BB962C8B-B14F-4D97-AF65-F5344CB8AC3E}">
        <p14:creationId xmlns:p14="http://schemas.microsoft.com/office/powerpoint/2010/main" val="325827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16</a:t>
            </a:fld>
            <a:endParaRPr lang="en-US"/>
          </a:p>
        </p:txBody>
      </p:sp>
    </p:spTree>
    <p:extLst>
      <p:ext uri="{BB962C8B-B14F-4D97-AF65-F5344CB8AC3E}">
        <p14:creationId xmlns:p14="http://schemas.microsoft.com/office/powerpoint/2010/main" val="403969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17</a:t>
            </a:fld>
            <a:endParaRPr lang="en-US"/>
          </a:p>
        </p:txBody>
      </p:sp>
    </p:spTree>
    <p:extLst>
      <p:ext uri="{BB962C8B-B14F-4D97-AF65-F5344CB8AC3E}">
        <p14:creationId xmlns:p14="http://schemas.microsoft.com/office/powerpoint/2010/main" val="49294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8/17/2021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18</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51304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19</a:t>
            </a:fld>
            <a:endParaRPr lang="en-US"/>
          </a:p>
        </p:txBody>
      </p:sp>
    </p:spTree>
    <p:extLst>
      <p:ext uri="{BB962C8B-B14F-4D97-AF65-F5344CB8AC3E}">
        <p14:creationId xmlns:p14="http://schemas.microsoft.com/office/powerpoint/2010/main" val="190865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a:t>
            </a:fld>
            <a:endParaRPr lang="en-US"/>
          </a:p>
        </p:txBody>
      </p:sp>
    </p:spTree>
    <p:extLst>
      <p:ext uri="{BB962C8B-B14F-4D97-AF65-F5344CB8AC3E}">
        <p14:creationId xmlns:p14="http://schemas.microsoft.com/office/powerpoint/2010/main" val="385768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20</a:t>
            </a:fld>
            <a:endParaRPr lang="en-US"/>
          </a:p>
        </p:txBody>
      </p:sp>
    </p:spTree>
    <p:extLst>
      <p:ext uri="{BB962C8B-B14F-4D97-AF65-F5344CB8AC3E}">
        <p14:creationId xmlns:p14="http://schemas.microsoft.com/office/powerpoint/2010/main" val="296079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21</a:t>
            </a:fld>
            <a:endParaRPr lang="en-US"/>
          </a:p>
        </p:txBody>
      </p:sp>
    </p:spTree>
    <p:extLst>
      <p:ext uri="{BB962C8B-B14F-4D97-AF65-F5344CB8AC3E}">
        <p14:creationId xmlns:p14="http://schemas.microsoft.com/office/powerpoint/2010/main" val="91797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22</a:t>
            </a:fld>
            <a:endParaRPr lang="en-US"/>
          </a:p>
        </p:txBody>
      </p:sp>
    </p:spTree>
    <p:extLst>
      <p:ext uri="{BB962C8B-B14F-4D97-AF65-F5344CB8AC3E}">
        <p14:creationId xmlns:p14="http://schemas.microsoft.com/office/powerpoint/2010/main" val="181290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F9754-316D-4E62-AE6F-D8B5ADA133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DD21CB-51BE-4D9A-A8A7-3AB9F0FAA80F}"/>
              </a:ext>
            </a:extLst>
          </p:cNvPr>
          <p:cNvSpPr txBox="1">
            <a:spLocks noGrp="1"/>
          </p:cNvSpPr>
          <p:nvPr>
            <p:ph type="body" sz="quarter" idx="1"/>
          </p:nvPr>
        </p:nvSpPr>
        <p:spPr/>
        <p:txBody>
          <a:bodyPr/>
          <a:lstStyle/>
          <a:p>
            <a:pPr lvl="0"/>
            <a:r>
              <a:rPr lang="en-US"/>
              <a:t>Protecting</a:t>
            </a:r>
            <a:r>
              <a:rPr lang="en-US" baseline="0"/>
              <a:t> the organization at the front door, being the first line of defense means that we need to protect access. We need to make sure the right people access my network.</a:t>
            </a:r>
          </a:p>
          <a:p>
            <a:pPr lvl="0"/>
            <a:endParaRPr lang="en-US" baseline="0"/>
          </a:p>
          <a:p>
            <a:pPr lvl="0"/>
            <a:r>
              <a:rPr lang="en-US" baseline="0"/>
              <a:t>So lets ask a critical question: how much control do organizations have over access?</a:t>
            </a:r>
            <a:endParaRPr lang="en-US"/>
          </a:p>
        </p:txBody>
      </p:sp>
      <p:sp>
        <p:nvSpPr>
          <p:cNvPr id="4" name="Header Placeholder 3">
            <a:extLst>
              <a:ext uri="{FF2B5EF4-FFF2-40B4-BE49-F238E27FC236}">
                <a16:creationId xmlns:a16="http://schemas.microsoft.com/office/drawing/2014/main" id="{59C4E261-CB46-4192-B2B1-528C7D66EF45}"/>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EDE852A6-F029-4FF4-AC22-5809C1B05BC2}"/>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B1546E-8B18-4FD6-80EA-C0E7734F6993}"/>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54B886-ADEB-45BE-B608-B238053C84DC}"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8/17/2021</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D9F18CE0-99E6-437F-8A90-B4A73074925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EB3F4A-9441-4957-AD69-075C295F72F3}" type="slidenum">
              <a:t>23</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65578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24</a:t>
            </a:fld>
            <a:endParaRPr lang="en-US"/>
          </a:p>
        </p:txBody>
      </p:sp>
    </p:spTree>
    <p:extLst>
      <p:ext uri="{BB962C8B-B14F-4D97-AF65-F5344CB8AC3E}">
        <p14:creationId xmlns:p14="http://schemas.microsoft.com/office/powerpoint/2010/main" val="726522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25</a:t>
            </a:fld>
            <a:endParaRPr lang="en-US"/>
          </a:p>
        </p:txBody>
      </p:sp>
    </p:spTree>
    <p:extLst>
      <p:ext uri="{BB962C8B-B14F-4D97-AF65-F5344CB8AC3E}">
        <p14:creationId xmlns:p14="http://schemas.microsoft.com/office/powerpoint/2010/main" val="141021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26</a:t>
            </a:fld>
            <a:endParaRPr lang="en-US"/>
          </a:p>
        </p:txBody>
      </p:sp>
    </p:spTree>
    <p:extLst>
      <p:ext uri="{BB962C8B-B14F-4D97-AF65-F5344CB8AC3E}">
        <p14:creationId xmlns:p14="http://schemas.microsoft.com/office/powerpoint/2010/main" val="41226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3</a:t>
            </a:fld>
            <a:endParaRPr lang="en-US"/>
          </a:p>
        </p:txBody>
      </p:sp>
    </p:spTree>
    <p:extLst>
      <p:ext uri="{BB962C8B-B14F-4D97-AF65-F5344CB8AC3E}">
        <p14:creationId xmlns:p14="http://schemas.microsoft.com/office/powerpoint/2010/main" val="377061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4</a:t>
            </a:fld>
            <a:endParaRPr lang="en-US"/>
          </a:p>
        </p:txBody>
      </p:sp>
    </p:spTree>
    <p:extLst>
      <p:ext uri="{BB962C8B-B14F-4D97-AF65-F5344CB8AC3E}">
        <p14:creationId xmlns:p14="http://schemas.microsoft.com/office/powerpoint/2010/main" val="277340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5</a:t>
            </a:fld>
            <a:endParaRPr lang="en-US"/>
          </a:p>
        </p:txBody>
      </p:sp>
    </p:spTree>
    <p:extLst>
      <p:ext uri="{BB962C8B-B14F-4D97-AF65-F5344CB8AC3E}">
        <p14:creationId xmlns:p14="http://schemas.microsoft.com/office/powerpoint/2010/main" val="377855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6</a:t>
            </a:fld>
            <a:endParaRPr lang="en-US"/>
          </a:p>
        </p:txBody>
      </p:sp>
    </p:spTree>
    <p:extLst>
      <p:ext uri="{BB962C8B-B14F-4D97-AF65-F5344CB8AC3E}">
        <p14:creationId xmlns:p14="http://schemas.microsoft.com/office/powerpoint/2010/main" val="9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7</a:t>
            </a:fld>
            <a:endParaRPr lang="en-US"/>
          </a:p>
        </p:txBody>
      </p:sp>
    </p:spTree>
    <p:extLst>
      <p:ext uri="{BB962C8B-B14F-4D97-AF65-F5344CB8AC3E}">
        <p14:creationId xmlns:p14="http://schemas.microsoft.com/office/powerpoint/2010/main" val="3224549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8</a:t>
            </a:fld>
            <a:endParaRPr lang="en-US"/>
          </a:p>
        </p:txBody>
      </p:sp>
    </p:spTree>
    <p:extLst>
      <p:ext uri="{BB962C8B-B14F-4D97-AF65-F5344CB8AC3E}">
        <p14:creationId xmlns:p14="http://schemas.microsoft.com/office/powerpoint/2010/main" val="145296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Delivery Notes</a:t>
            </a:r>
            <a:endParaRPr lang="en-US" b="0"/>
          </a:p>
          <a:p>
            <a:pPr marL="228600" indent="-228600">
              <a:buAutoNum type="arabicPeriod"/>
            </a:pPr>
            <a:r>
              <a:rPr lang="en-US" b="0"/>
              <a:t>Use the interview doc to get the list of process w/o owner</a:t>
            </a:r>
          </a:p>
          <a:p>
            <a:pPr marL="228600" indent="-228600">
              <a:buAutoNum type="arabicPeriod"/>
            </a:pPr>
            <a:r>
              <a:rPr lang="en-US" b="0"/>
              <a:t>Recommendations will be (a) assign owners to tasks </a:t>
            </a:r>
          </a:p>
        </p:txBody>
      </p:sp>
      <p:sp>
        <p:nvSpPr>
          <p:cNvPr id="4" name="Slide Number Placeholder 3"/>
          <p:cNvSpPr>
            <a:spLocks noGrp="1"/>
          </p:cNvSpPr>
          <p:nvPr>
            <p:ph type="sldNum" sz="quarter" idx="10"/>
          </p:nvPr>
        </p:nvSpPr>
        <p:spPr/>
        <p:txBody>
          <a:bodyPr/>
          <a:lstStyle/>
          <a:p>
            <a:fld id="{B4B6D2AE-22EA-4DD4-B504-B67653AB9CDB}" type="slidenum">
              <a:rPr lang="en-US" smtClean="0"/>
              <a:t>9</a:t>
            </a:fld>
            <a:endParaRPr lang="en-US"/>
          </a:p>
        </p:txBody>
      </p:sp>
    </p:spTree>
    <p:extLst>
      <p:ext uri="{BB962C8B-B14F-4D97-AF65-F5344CB8AC3E}">
        <p14:creationId xmlns:p14="http://schemas.microsoft.com/office/powerpoint/2010/main" val="398019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2"/>
          <a:srcRect l="487" t="16931" r="33333" b="24211"/>
          <a:stretch/>
        </p:blipFill>
        <p:spPr bwMode="black">
          <a:xfrm>
            <a:off x="5098119" y="585788"/>
            <a:ext cx="7093880" cy="6272211"/>
          </a:xfrm>
          <a:prstGeom prst="rect">
            <a:avLst/>
          </a:prstGeom>
        </p:spPr>
      </p:pic>
    </p:spTree>
    <p:extLst>
      <p:ext uri="{BB962C8B-B14F-4D97-AF65-F5344CB8AC3E}">
        <p14:creationId xmlns:p14="http://schemas.microsoft.com/office/powerpoint/2010/main" val="36099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1413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4794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579648"/>
            <a:ext cx="4161981" cy="553998"/>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Data Walkthrough</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6000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0180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6081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721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88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366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140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9086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3"/>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43509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1713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14552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071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4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87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2667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349804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38432901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38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vert="horz" wrap="square" lIns="146304" tIns="91440" rIns="146304" bIns="91440" rtlCol="0" anchor="ctr">
            <a:noAutofit/>
          </a:bodyPr>
          <a:lstStyle>
            <a:lvl1pPr>
              <a:defRPr lang="en-US" sz="3137" b="0" kern="0" cap="all" spc="118" baseline="0" dirty="0">
                <a:ln w="3175">
                  <a:noFill/>
                </a:ln>
                <a:gradFill>
                  <a:gsLst>
                    <a:gs pos="0">
                      <a:srgbClr val="4B4B4B"/>
                    </a:gs>
                    <a:gs pos="100000">
                      <a:srgbClr val="4B4B4B"/>
                    </a:gs>
                  </a:gsLst>
                  <a:lin ang="5400000" scaled="1"/>
                </a:gradFill>
                <a:effectLst/>
                <a:latin typeface="+mn-lt"/>
                <a:ea typeface="Segoe UI Black" panose="020B0A02040204020203" pitchFamily="34" charset="0"/>
                <a:cs typeface="Segoe UI Black" panose="020B0A02040204020203" pitchFamily="34" charset="0"/>
              </a:defRPr>
            </a:lvl1pPr>
          </a:lstStyle>
          <a:p>
            <a:pPr lvl="0"/>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814688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42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0716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8994647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10005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408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385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82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05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153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08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52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70234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1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585851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title"/>
          </p:nvPr>
        </p:nvSpPr>
        <p:spPr>
          <a:xfrm>
            <a:off x="532925" y="2261931"/>
            <a:ext cx="9144000" cy="553998"/>
          </a:xfrm>
        </p:spPr>
        <p:txBody>
          <a:bodyPr/>
          <a:lstStyle/>
          <a:p>
            <a:r>
              <a:rPr lang="en-US" sz="4800" b="1"/>
              <a:t>Azure AD Configuration Assessment</a:t>
            </a:r>
          </a:p>
        </p:txBody>
      </p:sp>
      <p:sp>
        <p:nvSpPr>
          <p:cNvPr id="3" name="Text Placeholder 2">
            <a:extLst>
              <a:ext uri="{FF2B5EF4-FFF2-40B4-BE49-F238E27FC236}">
                <a16:creationId xmlns:a16="http://schemas.microsoft.com/office/drawing/2014/main" id="{EF5FB23B-5F47-4A32-988D-7FD1B74FDDB3}"/>
              </a:ext>
            </a:extLst>
          </p:cNvPr>
          <p:cNvSpPr>
            <a:spLocks noGrp="1"/>
          </p:cNvSpPr>
          <p:nvPr>
            <p:ph type="body" sz="quarter" idx="12"/>
          </p:nvPr>
        </p:nvSpPr>
        <p:spPr>
          <a:xfrm>
            <a:off x="584200" y="4485646"/>
            <a:ext cx="11341456" cy="2154436"/>
          </a:xfrm>
        </p:spPr>
        <p:txBody>
          <a:bodyPr vert="horz" wrap="square" lIns="0" tIns="0" rIns="0" bIns="0" rtlCol="0" anchor="t">
            <a:spAutoFit/>
          </a:bodyPr>
          <a:lstStyle/>
          <a:p>
            <a:r>
              <a:rPr lang="en-US" sz="2800" dirty="0"/>
              <a:t>&lt;Assessor Name&gt;</a:t>
            </a:r>
          </a:p>
          <a:p>
            <a:r>
              <a:rPr lang="en-US" sz="2800" dirty="0">
                <a:cs typeface="Segoe UI"/>
              </a:rPr>
              <a:t>&lt;Assessor Title&gt;</a:t>
            </a:r>
          </a:p>
          <a:p>
            <a:r>
              <a:rPr lang="en-US" sz="2800" dirty="0">
                <a:cs typeface="Segoe UI"/>
              </a:rPr>
              <a:t>&lt;Assessor Company Name&gt;</a:t>
            </a:r>
          </a:p>
          <a:p>
            <a:endParaRPr lang="en-US" sz="2800" dirty="0"/>
          </a:p>
          <a:p>
            <a:r>
              <a:rPr lang="en-US" sz="2800" dirty="0">
                <a:cs typeface="Segoe UI"/>
              </a:rPr>
              <a:t>Prepared for: &lt;Customer Name&gt;</a:t>
            </a:r>
          </a:p>
        </p:txBody>
      </p:sp>
      <p:sp>
        <p:nvSpPr>
          <p:cNvPr id="4" name="Text Placeholder 2">
            <a:extLst>
              <a:ext uri="{FF2B5EF4-FFF2-40B4-BE49-F238E27FC236}">
                <a16:creationId xmlns:a16="http://schemas.microsoft.com/office/drawing/2014/main" id="{159A5485-E161-41E6-A91A-9BEF6F5128F7}"/>
              </a:ext>
            </a:extLst>
          </p:cNvPr>
          <p:cNvSpPr txBox="1">
            <a:spLocks/>
          </p:cNvSpPr>
          <p:nvPr/>
        </p:nvSpPr>
        <p:spPr>
          <a:xfrm>
            <a:off x="532925" y="2998113"/>
            <a:ext cx="9144000" cy="43088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cs typeface="Segoe UI"/>
              </a:rPr>
              <a:t>[MM/DD/YYY]</a:t>
            </a:r>
          </a:p>
        </p:txBody>
      </p:sp>
      <p:sp>
        <p:nvSpPr>
          <p:cNvPr id="2" name="TextBox 1">
            <a:extLst>
              <a:ext uri="{FF2B5EF4-FFF2-40B4-BE49-F238E27FC236}">
                <a16:creationId xmlns:a16="http://schemas.microsoft.com/office/drawing/2014/main" id="{FDF8A2CF-DA75-904C-B889-FEE6AFB1D787}"/>
              </a:ext>
            </a:extLst>
          </p:cNvPr>
          <p:cNvSpPr txBox="1"/>
          <p:nvPr/>
        </p:nvSpPr>
        <p:spPr>
          <a:xfrm>
            <a:off x="1365337" y="739036"/>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4" descr="A person sitting at a table looking at a computer&#10;&#10;Description generated with very high confidence">
            <a:extLst>
              <a:ext uri="{FF2B5EF4-FFF2-40B4-BE49-F238E27FC236}">
                <a16:creationId xmlns:a16="http://schemas.microsoft.com/office/drawing/2014/main" id="{EFCA5183-67E6-4BBA-9B48-88BD3B5EE9EE}"/>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a:fillRect/>
          </a:stretch>
        </p:blipFill>
        <p:spPr>
          <a:xfrm>
            <a:off x="6097557" y="487"/>
            <a:ext cx="6094444" cy="6855472"/>
          </a:xfrm>
          <a:blipFill>
            <a:blip r:embed="rId4" cstate="screen">
              <a:extLst>
                <a:ext uri="{28A0092B-C50C-407E-A947-70E740481C1C}">
                  <a14:useLocalDpi xmlns:a14="http://schemas.microsoft.com/office/drawing/2010/main"/>
                </a:ext>
              </a:extLst>
            </a:blip>
            <a:stretch>
              <a:fillRect/>
            </a:stretch>
          </a:blipFill>
        </p:spPr>
      </p:pic>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Identity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53723" y="1350427"/>
            <a:ext cx="5478001"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Patterns of Sync Issues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Delta Sync Cycle Baseline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Config Documenter Output</a:t>
            </a:r>
          </a:p>
        </p:txBody>
      </p:sp>
    </p:spTree>
    <p:extLst>
      <p:ext uri="{BB962C8B-B14F-4D97-AF65-F5344CB8AC3E}">
        <p14:creationId xmlns:p14="http://schemas.microsoft.com/office/powerpoint/2010/main" val="311653545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4015159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Access Management</a:t>
            </a:r>
          </a:p>
        </p:txBody>
      </p:sp>
    </p:spTree>
    <p:extLst>
      <p:ext uri="{BB962C8B-B14F-4D97-AF65-F5344CB8AC3E}">
        <p14:creationId xmlns:p14="http://schemas.microsoft.com/office/powerpoint/2010/main" val="34755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1375197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Access Management</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38779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Programmatic Usage of Credentials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Single Sign-On for apps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Migration of AD FS Applications to Azure AD</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Consent Grants</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335894019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Access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7996579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Governance</a:t>
            </a:r>
          </a:p>
        </p:txBody>
      </p:sp>
    </p:spTree>
    <p:extLst>
      <p:ext uri="{BB962C8B-B14F-4D97-AF65-F5344CB8AC3E}">
        <p14:creationId xmlns:p14="http://schemas.microsoft.com/office/powerpoint/2010/main" val="12514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indent="-571500">
              <a:buFont typeface="Arial" panose="020B0604020202020204" pitchFamily="34" charset="0"/>
              <a:buChar char="•"/>
            </a:pPr>
            <a:r>
              <a:rPr lang="en-US"/>
              <a:t>[Call out good practices]</a:t>
            </a:r>
          </a:p>
          <a:p>
            <a:pPr marL="571500" lvl="0" indent="-571500">
              <a:buFont typeface="Arial" panose="020B0604020202020204" pitchFamily="34" charset="0"/>
              <a:buChar char="•"/>
            </a:pPr>
            <a:r>
              <a:rPr lang="en-US">
                <a:latin typeface="+mn-lt"/>
              </a:rPr>
              <a:t>[Highlights of what you found]</a:t>
            </a:r>
          </a:p>
        </p:txBody>
      </p:sp>
    </p:spTree>
    <p:extLst>
      <p:ext uri="{BB962C8B-B14F-4D97-AF65-F5344CB8AC3E}">
        <p14:creationId xmlns:p14="http://schemas.microsoft.com/office/powerpoint/2010/main" val="37833864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Governance</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a:gradFill>
                <a:gsLst>
                  <a:gs pos="1250">
                    <a:srgbClr val="1A1A1A"/>
                  </a:gs>
                  <a:gs pos="100000">
                    <a:srgbClr val="1A1A1A"/>
                  </a:gs>
                </a:gsLst>
                <a:lin ang="5400000" scaled="0"/>
              </a:gradFill>
              <a:latin typeface="Segoe UI"/>
            </a:endParaRPr>
          </a:p>
          <a:p>
            <a:pPr marL="571500" lvl="0" indent="-571500">
              <a:buFont typeface="Arial" panose="020B0604020202020204" pitchFamily="34" charset="0"/>
              <a:buChar char="•"/>
            </a:pPr>
            <a:r>
              <a:rPr lang="en-US" dirty="0">
                <a:gradFill>
                  <a:gsLst>
                    <a:gs pos="1250">
                      <a:srgbClr val="1A1A1A"/>
                    </a:gs>
                    <a:gs pos="100000">
                      <a:srgbClr val="1A1A1A"/>
                    </a:gs>
                  </a:gsLst>
                  <a:lin ang="5400000" scaled="0"/>
                </a:gradFill>
                <a:latin typeface="Segoe UI"/>
                <a:cs typeface="Segoe UI Semilight"/>
              </a:rPr>
              <a:t>Privileged Accounts Usage</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p:txBody>
      </p:sp>
      <p:pic>
        <p:nvPicPr>
          <p:cNvPr id="6" name="Picture Placeholder 13" descr="A person sitting at a table&#10;&#10;Description generated with high confidence">
            <a:extLst>
              <a:ext uri="{FF2B5EF4-FFF2-40B4-BE49-F238E27FC236}">
                <a16:creationId xmlns:a16="http://schemas.microsoft.com/office/drawing/2014/main" id="{20F0E309-B06D-4FAA-A777-CB85396135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39783"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2278593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Governance</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6968427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Assessment Walk-through</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877985"/>
          </a:xfrm>
        </p:spPr>
        <p:txBody>
          <a:bodyPr/>
          <a:lstStyle/>
          <a:p>
            <a:pPr marL="0" lvl="0" indent="0">
              <a:buNone/>
            </a:pPr>
            <a:r>
              <a:rPr lang="en-US" b="1">
                <a:latin typeface="+mn-lt"/>
              </a:rPr>
              <a:t>Goals of the assessment</a:t>
            </a:r>
          </a:p>
          <a:p>
            <a:pPr marL="571500" lvl="0" indent="-571500">
              <a:buFont typeface="Arial" panose="020B0604020202020204" pitchFamily="34" charset="0"/>
              <a:buChar char="•"/>
            </a:pPr>
            <a:r>
              <a:rPr lang="en-US">
                <a:latin typeface="+mn-lt"/>
              </a:rPr>
              <a:t>Provide Insights from your own data</a:t>
            </a:r>
          </a:p>
          <a:p>
            <a:pPr marL="571500" lvl="0" indent="-571500">
              <a:buFont typeface="Arial" panose="020B0604020202020204" pitchFamily="34" charset="0"/>
              <a:buChar char="•"/>
            </a:pPr>
            <a:r>
              <a:rPr lang="en-US">
                <a:latin typeface="+mn-lt"/>
              </a:rPr>
              <a:t>Improve Identity and Access Management Posture </a:t>
            </a:r>
          </a:p>
          <a:p>
            <a:pPr marL="0" lvl="0" indent="0">
              <a:buNone/>
            </a:pPr>
            <a:r>
              <a:rPr lang="en-US" b="1">
                <a:latin typeface="+mn-lt"/>
              </a:rPr>
              <a:t>Two-way discussion</a:t>
            </a:r>
          </a:p>
          <a:p>
            <a:pPr marL="571500" lvl="0" indent="-571500">
              <a:buFont typeface="Arial" panose="020B0604020202020204" pitchFamily="34" charset="0"/>
              <a:buChar char="•"/>
            </a:pPr>
            <a:r>
              <a:rPr lang="en-US">
                <a:latin typeface="+mn-lt"/>
              </a:rPr>
              <a:t>Findings are based on lessons learned / real world experience across large enterprise customers</a:t>
            </a:r>
          </a:p>
          <a:p>
            <a:pPr marL="571500" lvl="0" indent="-571500">
              <a:buFont typeface="Arial" panose="020B0604020202020204" pitchFamily="34" charset="0"/>
              <a:buChar char="•"/>
            </a:pPr>
            <a:r>
              <a:rPr lang="en-US">
                <a:latin typeface="+mn-lt"/>
              </a:rPr>
              <a:t>We want to learn if/how recommendations fit in your environment and requirements</a:t>
            </a:r>
          </a:p>
        </p:txBody>
      </p:sp>
    </p:spTree>
    <p:extLst>
      <p:ext uri="{BB962C8B-B14F-4D97-AF65-F5344CB8AC3E}">
        <p14:creationId xmlns:p14="http://schemas.microsoft.com/office/powerpoint/2010/main" val="17944214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087B565-FD89-4613-A3F0-78EBA16B3264}"/>
              </a:ext>
            </a:extLst>
          </p:cNvPr>
          <p:cNvSpPr>
            <a:spLocks noGrp="1"/>
          </p:cNvSpPr>
          <p:nvPr>
            <p:ph type="title"/>
          </p:nvPr>
        </p:nvSpPr>
        <p:spPr/>
        <p:txBody>
          <a:bodyPr/>
          <a:lstStyle/>
          <a:p>
            <a:r>
              <a:rPr lang="en-US" b="1"/>
              <a:t>Outcome: Surface Area Reduction</a:t>
            </a:r>
            <a:br>
              <a:rPr lang="en-US" b="1"/>
            </a:br>
            <a:endParaRPr lang="en-US" b="1"/>
          </a:p>
        </p:txBody>
      </p:sp>
      <p:pic>
        <p:nvPicPr>
          <p:cNvPr id="2" name="Picture 1">
            <a:extLst>
              <a:ext uri="{FF2B5EF4-FFF2-40B4-BE49-F238E27FC236}">
                <a16:creationId xmlns:a16="http://schemas.microsoft.com/office/drawing/2014/main" id="{6377AD0F-6187-4B71-9D68-301778C94CE2}"/>
              </a:ext>
            </a:extLst>
          </p:cNvPr>
          <p:cNvPicPr>
            <a:picLocks noChangeAspect="1"/>
          </p:cNvPicPr>
          <p:nvPr/>
        </p:nvPicPr>
        <p:blipFill>
          <a:blip r:embed="rId3"/>
          <a:stretch>
            <a:fillRect/>
          </a:stretch>
        </p:blipFill>
        <p:spPr>
          <a:xfrm>
            <a:off x="1701145" y="1729112"/>
            <a:ext cx="8357255" cy="4961414"/>
          </a:xfrm>
          <a:prstGeom prst="rect">
            <a:avLst/>
          </a:prstGeom>
        </p:spPr>
      </p:pic>
      <p:sp>
        <p:nvSpPr>
          <p:cNvPr id="5" name="Text Placeholder 4">
            <a:extLst>
              <a:ext uri="{FF2B5EF4-FFF2-40B4-BE49-F238E27FC236}">
                <a16:creationId xmlns:a16="http://schemas.microsoft.com/office/drawing/2014/main" id="{CD6C4443-F807-4209-A763-7872DEF1EA6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416275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Operations</a:t>
            </a:r>
          </a:p>
        </p:txBody>
      </p:sp>
    </p:spTree>
    <p:extLst>
      <p:ext uri="{BB962C8B-B14F-4D97-AF65-F5344CB8AC3E}">
        <p14:creationId xmlns:p14="http://schemas.microsoft.com/office/powerpoint/2010/main" val="299958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Operations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vert="horz" wrap="square" lIns="0" tIns="0" rIns="0" bIns="0" rtlCol="0" anchor="t">
            <a:spAutoFit/>
          </a:bodyPr>
          <a:lstStyle/>
          <a:p>
            <a:pPr marL="0" lvl="0" indent="0">
              <a:buNone/>
            </a:pPr>
            <a:r>
              <a:rPr lang="en-US" b="1" dirty="0">
                <a:latin typeface="+mn-lt"/>
                <a:cs typeface="Segoe UI Semilight"/>
              </a:rPr>
              <a:t>Summary</a:t>
            </a:r>
          </a:p>
          <a:p>
            <a:pPr marL="571500" lvl="0" indent="-571500">
              <a:buFont typeface="Arial" panose="020B0604020202020204" pitchFamily="34" charset="0"/>
              <a:buChar char="•"/>
            </a:pPr>
            <a:r>
              <a:rPr lang="en-US" dirty="0">
                <a:latin typeface="+mn-lt"/>
                <a:cs typeface="Segoe UI Semilight"/>
              </a:rPr>
              <a:t>[Highlights of what you found]</a:t>
            </a:r>
          </a:p>
          <a:p>
            <a:pPr marL="571500" indent="-571500">
              <a:buFont typeface="Arial" panose="020B0604020202020204" pitchFamily="34" charset="0"/>
              <a:buChar char="•"/>
            </a:pPr>
            <a:r>
              <a:rPr lang="en-US">
                <a:latin typeface="+mn-lt"/>
                <a:cs typeface="Segoe UI Semilight"/>
              </a:rPr>
              <a:t>Good license management</a:t>
            </a:r>
            <a:endParaRPr lang="en-US">
              <a:latin typeface="+mn-lt"/>
            </a:endParaRPr>
          </a:p>
        </p:txBody>
      </p:sp>
    </p:spTree>
    <p:extLst>
      <p:ext uri="{BB962C8B-B14F-4D97-AF65-F5344CB8AC3E}">
        <p14:creationId xmlns:p14="http://schemas.microsoft.com/office/powerpoint/2010/main" val="3741836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3C4DC4-6C85-491A-8584-24CBF25BC7EF}"/>
              </a:ext>
            </a:extLst>
          </p:cNvPr>
          <p:cNvSpPr txBox="1">
            <a:spLocks/>
          </p:cNvSpPr>
          <p:nvPr/>
        </p:nvSpPr>
        <p:spPr>
          <a:xfrm>
            <a:off x="309482" y="334536"/>
            <a:ext cx="5210371"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Operations</a:t>
            </a:r>
          </a:p>
        </p:txBody>
      </p:sp>
      <p:sp>
        <p:nvSpPr>
          <p:cNvPr id="7" name="Text Placeholder 2">
            <a:extLst>
              <a:ext uri="{FF2B5EF4-FFF2-40B4-BE49-F238E27FC236}">
                <a16:creationId xmlns:a16="http://schemas.microsoft.com/office/drawing/2014/main" id="{77C325EF-962A-4A59-8F90-1A5165E889E8}"/>
              </a:ext>
            </a:extLst>
          </p:cNvPr>
          <p:cNvSpPr txBox="1">
            <a:spLocks/>
          </p:cNvSpPr>
          <p:nvPr/>
        </p:nvSpPr>
        <p:spPr>
          <a:xfrm>
            <a:off x="423243" y="1137067"/>
            <a:ext cx="5478001" cy="48259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a:gradFill>
                  <a:gsLst>
                    <a:gs pos="1250">
                      <a:srgbClr val="1A1A1A"/>
                    </a:gs>
                    <a:gs pos="100000">
                      <a:srgbClr val="1A1A1A"/>
                    </a:gs>
                  </a:gsLst>
                  <a:lin ang="5400000" scaled="0"/>
                </a:gradFill>
                <a:latin typeface="Segoe UI"/>
              </a:rPr>
              <a:t>Data Walkthrough </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Privileged Accounts Usage</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Recent versions of On-Premises Components</a:t>
            </a:r>
          </a:p>
          <a:p>
            <a:pPr marL="571500" lvl="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Azure AD Connect Health Alert Baseline</a:t>
            </a:r>
          </a:p>
          <a:p>
            <a:pPr marL="571500" indent="-571500">
              <a:buFont typeface="Arial" panose="020B0604020202020204" pitchFamily="34" charset="0"/>
              <a:buChar char="•"/>
            </a:pPr>
            <a:r>
              <a:rPr lang="en-US">
                <a:gradFill>
                  <a:gsLst>
                    <a:gs pos="1250">
                      <a:srgbClr val="1A1A1A"/>
                    </a:gs>
                    <a:gs pos="100000">
                      <a:srgbClr val="1A1A1A"/>
                    </a:gs>
                  </a:gsLst>
                  <a:lin ang="5400000" scaled="0"/>
                </a:gradFill>
                <a:latin typeface="Segoe UI"/>
              </a:rPr>
              <a:t>E-mail notifications are configured correctly</a:t>
            </a:r>
          </a:p>
          <a:p>
            <a:pPr marL="571500" lvl="0" indent="-571500">
              <a:buFont typeface="Arial" panose="020B0604020202020204" pitchFamily="34" charset="0"/>
              <a:buChar char="•"/>
            </a:pPr>
            <a:endParaRPr lang="en-US">
              <a:gradFill>
                <a:gsLst>
                  <a:gs pos="1250">
                    <a:srgbClr val="1A1A1A"/>
                  </a:gs>
                  <a:gs pos="100000">
                    <a:srgbClr val="1A1A1A"/>
                  </a:gs>
                </a:gsLst>
                <a:lin ang="5400000" scaled="0"/>
              </a:gradFill>
              <a:latin typeface="Segoe UI"/>
            </a:endParaRPr>
          </a:p>
          <a:p>
            <a:pPr marL="0" lvl="0" indent="0">
              <a:buNone/>
            </a:pPr>
            <a:endParaRPr lang="en-US">
              <a:gradFill>
                <a:gsLst>
                  <a:gs pos="1250">
                    <a:srgbClr val="1A1A1A"/>
                  </a:gs>
                  <a:gs pos="100000">
                    <a:srgbClr val="1A1A1A"/>
                  </a:gs>
                </a:gsLst>
                <a:lin ang="5400000" scaled="0"/>
              </a:gradFill>
              <a:latin typeface="Segoe UI"/>
            </a:endParaRPr>
          </a:p>
        </p:txBody>
      </p:sp>
      <p:pic>
        <p:nvPicPr>
          <p:cNvPr id="8" name="Picture Placeholder 9" descr="A person sitting at a desk in front of a computer&#10;&#10;Description generated with very high confidence">
            <a:extLst>
              <a:ext uri="{FF2B5EF4-FFF2-40B4-BE49-F238E27FC236}">
                <a16:creationId xmlns:a16="http://schemas.microsoft.com/office/drawing/2014/main" id="{C8860E70-99B1-4525-B422-2CBCB112F0D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219825" y="0"/>
            <a:ext cx="6096692" cy="6858000"/>
          </a:xfrm>
          <a:prstGeom prst="rect">
            <a:avLst/>
          </a:prstGeom>
          <a:blipFill>
            <a:blip r:embed="rId4"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41566449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Operations</a:t>
            </a:r>
            <a:endParaRPr lang="en-US" b="1" dirty="0"/>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947952"/>
          </a:xfrm>
        </p:spPr>
        <p:txBody>
          <a:bodyPr/>
          <a:lstStyle/>
          <a:p>
            <a:pPr marL="0" lvl="0" indent="0">
              <a:buNone/>
            </a:pPr>
            <a:r>
              <a:rPr lang="en-US" b="1">
                <a:latin typeface="+mn-lt"/>
              </a:rPr>
              <a:t>Recommendations</a:t>
            </a:r>
          </a:p>
          <a:p>
            <a:pPr marL="571500" lvl="0" indent="-571500">
              <a:buFont typeface="Arial" panose="020B0604020202020204" pitchFamily="34" charset="0"/>
              <a:buChar char="•"/>
            </a:pPr>
            <a:r>
              <a:rPr lang="en-US">
                <a:latin typeface="+mn-lt"/>
              </a:rPr>
              <a:t>[List of Recommendations, sorted by priority]</a:t>
            </a:r>
          </a:p>
        </p:txBody>
      </p:sp>
    </p:spTree>
    <p:extLst>
      <p:ext uri="{BB962C8B-B14F-4D97-AF65-F5344CB8AC3E}">
        <p14:creationId xmlns:p14="http://schemas.microsoft.com/office/powerpoint/2010/main" val="2409464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64823-53A8-4628-975F-D1160C2A11B0}"/>
              </a:ext>
            </a:extLst>
          </p:cNvPr>
          <p:cNvSpPr>
            <a:spLocks noGrp="1"/>
          </p:cNvSpPr>
          <p:nvPr>
            <p:ph type="title"/>
          </p:nvPr>
        </p:nvSpPr>
        <p:spPr>
          <a:xfrm>
            <a:off x="585216" y="3035808"/>
            <a:ext cx="9141397" cy="997196"/>
          </a:xfrm>
        </p:spPr>
        <p:txBody>
          <a:bodyPr/>
          <a:lstStyle/>
          <a:p>
            <a:r>
              <a:rPr lang="en-US" sz="7200"/>
              <a:t>Questions?</a:t>
            </a:r>
          </a:p>
        </p:txBody>
      </p:sp>
    </p:spTree>
    <p:extLst>
      <p:ext uri="{BB962C8B-B14F-4D97-AF65-F5344CB8AC3E}">
        <p14:creationId xmlns:p14="http://schemas.microsoft.com/office/powerpoint/2010/main" val="23056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660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65455"/>
          </a:xfrm>
        </p:spPr>
        <p:txBody>
          <a:bodyPr/>
          <a:lstStyle/>
          <a:p>
            <a:pPr marL="0" lvl="0" indent="0">
              <a:buNone/>
            </a:pPr>
            <a:r>
              <a:rPr lang="en-US" sz="3600" b="1">
                <a:latin typeface="+mn-lt"/>
              </a:rPr>
              <a:t>Assessment Breakdown</a:t>
            </a:r>
            <a:endParaRPr lang="en-US" sz="3600">
              <a:latin typeface="+mn-lt"/>
            </a:endParaRPr>
          </a:p>
          <a:p>
            <a:r>
              <a:rPr lang="en-US" sz="3600">
                <a:latin typeface="+mn-lt"/>
              </a:rPr>
              <a:t>Area</a:t>
            </a:r>
          </a:p>
          <a:p>
            <a:pPr lvl="2"/>
            <a:r>
              <a:rPr lang="en-US" sz="3600"/>
              <a:t>Summary </a:t>
            </a:r>
            <a:endParaRPr lang="en-US" sz="3600">
              <a:latin typeface="+mn-lt"/>
            </a:endParaRPr>
          </a:p>
          <a:p>
            <a:pPr lvl="2"/>
            <a:r>
              <a:rPr lang="en-US" sz="3600">
                <a:latin typeface="+mn-lt"/>
              </a:rPr>
              <a:t>Recommendations</a:t>
            </a:r>
          </a:p>
          <a:p>
            <a:pPr marL="0" indent="0">
              <a:buNone/>
            </a:pPr>
            <a:endParaRPr lang="en-US">
              <a:latin typeface="+mn-lt"/>
            </a:endParaRPr>
          </a:p>
        </p:txBody>
      </p:sp>
    </p:spTree>
    <p:extLst>
      <p:ext uri="{BB962C8B-B14F-4D97-AF65-F5344CB8AC3E}">
        <p14:creationId xmlns:p14="http://schemas.microsoft.com/office/powerpoint/2010/main" val="3496410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213187"/>
          </a:xfrm>
        </p:spPr>
        <p:txBody>
          <a:bodyPr/>
          <a:lstStyle/>
          <a:p>
            <a:pPr marL="0" indent="0">
              <a:buNone/>
            </a:pPr>
            <a:r>
              <a:rPr lang="en-US" sz="3600" b="1">
                <a:latin typeface="+mn-lt"/>
              </a:rPr>
              <a:t>Recommendation Priority</a:t>
            </a:r>
          </a:p>
          <a:p>
            <a:r>
              <a:rPr lang="en-US" sz="3600">
                <a:latin typeface="+mn-lt"/>
              </a:rPr>
              <a:t>P0: As soon as Possible</a:t>
            </a:r>
          </a:p>
          <a:p>
            <a:r>
              <a:rPr lang="en-US" sz="3600">
                <a:latin typeface="+mn-lt"/>
              </a:rPr>
              <a:t>P1: Next 30 days</a:t>
            </a:r>
          </a:p>
          <a:p>
            <a:r>
              <a:rPr lang="en-US" sz="3600">
                <a:latin typeface="+mn-lt"/>
              </a:rPr>
              <a:t>P2: Next 60 days</a:t>
            </a:r>
          </a:p>
          <a:p>
            <a:r>
              <a:rPr lang="en-US" sz="3600">
                <a:latin typeface="+mn-lt"/>
              </a:rPr>
              <a:t>P3: Later</a:t>
            </a:r>
          </a:p>
        </p:txBody>
      </p:sp>
    </p:spTree>
    <p:extLst>
      <p:ext uri="{BB962C8B-B14F-4D97-AF65-F5344CB8AC3E}">
        <p14:creationId xmlns:p14="http://schemas.microsoft.com/office/powerpoint/2010/main" val="1482387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2856167"/>
          </a:xfrm>
        </p:spPr>
        <p:txBody>
          <a:bodyPr vert="horz" wrap="square" lIns="0" tIns="0" rIns="0" bIns="0" rtlCol="0" anchor="t">
            <a:spAutoFit/>
          </a:bodyPr>
          <a:lstStyle/>
          <a:p>
            <a:pPr marL="0" indent="0">
              <a:buNone/>
            </a:pPr>
            <a:r>
              <a:rPr lang="en-US" sz="3200" b="1" dirty="0">
                <a:latin typeface="+mn-lt"/>
              </a:rPr>
              <a:t>Collateral</a:t>
            </a:r>
          </a:p>
          <a:p>
            <a:r>
              <a:rPr lang="en-US" sz="3200" dirty="0">
                <a:latin typeface="+mn-lt"/>
              </a:rPr>
              <a:t>This Slide Deck with Summary and Recommendations</a:t>
            </a:r>
          </a:p>
          <a:p>
            <a:r>
              <a:rPr lang="en-US" sz="3200" dirty="0">
                <a:latin typeface="+mn-lt"/>
              </a:rPr>
              <a:t>Power BI Model with Data Insights </a:t>
            </a:r>
          </a:p>
          <a:p>
            <a:r>
              <a:rPr lang="en-US" sz="3200" dirty="0">
                <a:latin typeface="+mn-lt"/>
              </a:rPr>
              <a:t>Detailed AD Sync Configuration Summary</a:t>
            </a:r>
          </a:p>
          <a:p>
            <a:endParaRPr lang="en-US" sz="3200" dirty="0">
              <a:latin typeface="+mn-lt"/>
            </a:endParaRPr>
          </a:p>
        </p:txBody>
      </p:sp>
    </p:spTree>
    <p:extLst>
      <p:ext uri="{BB962C8B-B14F-4D97-AF65-F5344CB8AC3E}">
        <p14:creationId xmlns:p14="http://schemas.microsoft.com/office/powerpoint/2010/main" val="7967847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4136517"/>
          </a:xfrm>
        </p:spPr>
        <p:txBody>
          <a:bodyPr/>
          <a:lstStyle/>
          <a:p>
            <a:pPr marL="0" indent="0">
              <a:buNone/>
            </a:pPr>
            <a:r>
              <a:rPr lang="en-US" b="1">
                <a:latin typeface="+mn-lt"/>
              </a:rPr>
              <a:t>Disclaimers</a:t>
            </a:r>
          </a:p>
          <a:p>
            <a:r>
              <a:rPr lang="en-US"/>
              <a:t>The recommendations here covers several IAM areas, but there is no warranty of absolute coverage</a:t>
            </a:r>
          </a:p>
          <a:p>
            <a:r>
              <a:rPr lang="en-US">
                <a:latin typeface="+mn-lt"/>
              </a:rPr>
              <a:t>The recommendations here are current as of the date of this engagement.  This changes constantly, and customers should be continuously evaluating their IAM practices as Microsoft products and services evolve over time</a:t>
            </a:r>
          </a:p>
          <a:p>
            <a:r>
              <a:rPr lang="en-US">
                <a:latin typeface="+mn-lt"/>
              </a:rPr>
              <a:t>The recommendations here are provided based on the data provided during the interview, and telemetry. </a:t>
            </a:r>
          </a:p>
        </p:txBody>
      </p:sp>
    </p:spTree>
    <p:extLst>
      <p:ext uri="{BB962C8B-B14F-4D97-AF65-F5344CB8AC3E}">
        <p14:creationId xmlns:p14="http://schemas.microsoft.com/office/powerpoint/2010/main" val="1252336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Executive Summary</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a:latin typeface="+mn-lt"/>
                <a:cs typeface="Segoe UI"/>
              </a:rPr>
              <a:t>Disable Legacy Authentication</a:t>
            </a:r>
            <a:endParaRPr lang="en-US" dirty="0">
              <a:latin typeface="+mn-lt"/>
              <a:cs typeface="Segoe UI Semilight"/>
            </a:endParaRPr>
          </a:p>
          <a:p>
            <a:r>
              <a:rPr lang="en-US">
                <a:latin typeface="+mn-lt"/>
                <a:cs typeface="Segoe UI Semilight"/>
              </a:rPr>
              <a:t>Deploy Password Protection</a:t>
            </a:r>
            <a:endParaRPr lang="en-US" dirty="0">
              <a:latin typeface="+mn-lt"/>
              <a:cs typeface="Segoe UI Semilight"/>
            </a:endParaRPr>
          </a:p>
          <a:p>
            <a:r>
              <a:rPr lang="en-US">
                <a:latin typeface="+mn-lt"/>
                <a:cs typeface="Segoe UI Semilight"/>
              </a:rPr>
              <a:t>ADFS Health Connect Agent</a:t>
            </a:r>
          </a:p>
          <a:p>
            <a:r>
              <a:rPr lang="en-US">
                <a:latin typeface="+mn-lt"/>
                <a:cs typeface="Segoe UI Semilight"/>
              </a:rPr>
              <a:t>Appilcation Overview</a:t>
            </a:r>
            <a:endParaRPr lang="en-US" dirty="0">
              <a:latin typeface="+mn-lt"/>
              <a:cs typeface="Segoe UI Semilight"/>
            </a:endParaRPr>
          </a:p>
          <a:p>
            <a:r>
              <a:rPr lang="en-US" dirty="0">
                <a:latin typeface="+mn-lt"/>
                <a:cs typeface="Segoe UI Semilight"/>
              </a:rPr>
              <a:t>Deploy Privileged Identity Management</a:t>
            </a:r>
            <a:endParaRPr lang="en-US" dirty="0">
              <a:latin typeface="+mn-lt"/>
            </a:endParaRPr>
          </a:p>
          <a:p>
            <a:endParaRPr lang="en-US" dirty="0">
              <a:latin typeface="Segoe UI"/>
              <a:cs typeface="Segoe UI Semilight"/>
            </a:endParaRPr>
          </a:p>
        </p:txBody>
      </p:sp>
    </p:spTree>
    <p:extLst>
      <p:ext uri="{BB962C8B-B14F-4D97-AF65-F5344CB8AC3E}">
        <p14:creationId xmlns:p14="http://schemas.microsoft.com/office/powerpoint/2010/main" val="4557903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a:xfrm>
            <a:off x="585216" y="3035808"/>
            <a:ext cx="9141397" cy="997196"/>
          </a:xfrm>
        </p:spPr>
        <p:txBody>
          <a:bodyPr/>
          <a:lstStyle/>
          <a:p>
            <a:r>
              <a:rPr lang="en-US" sz="7200"/>
              <a:t>Identity Management</a:t>
            </a:r>
          </a:p>
        </p:txBody>
      </p:sp>
    </p:spTree>
    <p:extLst>
      <p:ext uri="{BB962C8B-B14F-4D97-AF65-F5344CB8AC3E}">
        <p14:creationId xmlns:p14="http://schemas.microsoft.com/office/powerpoint/2010/main" val="140343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AAA387-9F0D-4283-810D-2D24B6BFE556}"/>
              </a:ext>
            </a:extLst>
          </p:cNvPr>
          <p:cNvSpPr>
            <a:spLocks noGrp="1"/>
          </p:cNvSpPr>
          <p:nvPr>
            <p:ph type="title"/>
          </p:nvPr>
        </p:nvSpPr>
        <p:spPr>
          <a:xfrm>
            <a:off x="588263" y="457200"/>
            <a:ext cx="11018520" cy="553998"/>
          </a:xfrm>
        </p:spPr>
        <p:txBody>
          <a:bodyPr/>
          <a:lstStyle/>
          <a:p>
            <a:r>
              <a:rPr lang="en-US" b="1"/>
              <a:t>Identity Management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23355"/>
            <a:ext cx="11018520" cy="1465016"/>
          </a:xfrm>
        </p:spPr>
        <p:txBody>
          <a:bodyPr/>
          <a:lstStyle/>
          <a:p>
            <a:pPr marL="0" lvl="0" indent="0">
              <a:buNone/>
            </a:pPr>
            <a:r>
              <a:rPr lang="en-US" b="1">
                <a:latin typeface="+mn-lt"/>
              </a:rPr>
              <a:t>Summary</a:t>
            </a:r>
          </a:p>
          <a:p>
            <a:pPr marL="571500" lvl="0" indent="-571500">
              <a:buFont typeface="Arial" panose="020B0604020202020204" pitchFamily="34" charset="0"/>
              <a:buChar char="•"/>
            </a:pPr>
            <a:r>
              <a:rPr lang="en-US">
                <a:latin typeface="+mn-lt"/>
              </a:rPr>
              <a:t>[Highlights of what you found]</a:t>
            </a:r>
          </a:p>
          <a:p>
            <a:pPr marL="571500" lvl="0" indent="-571500">
              <a:buFont typeface="Arial" panose="020B0604020202020204" pitchFamily="34" charset="0"/>
              <a:buChar char="•"/>
            </a:pPr>
            <a:r>
              <a:rPr lang="en-US">
                <a:latin typeface="+mn-lt"/>
              </a:rPr>
              <a:t>[Call out good practices]</a:t>
            </a:r>
          </a:p>
        </p:txBody>
      </p:sp>
    </p:spTree>
    <p:extLst>
      <p:ext uri="{BB962C8B-B14F-4D97-AF65-F5344CB8AC3E}">
        <p14:creationId xmlns:p14="http://schemas.microsoft.com/office/powerpoint/2010/main" val="4141124627"/>
      </p:ext>
    </p:extLst>
  </p:cSld>
  <p:clrMapOvr>
    <a:masterClrMapping/>
  </p:clrMapOvr>
  <p:transition>
    <p:fade/>
  </p:transition>
</p:sld>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2.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MediaServiceKeyPoints xmlns="1419df50-6e3e-45c0-80f1-8cc2849e5a11" xsi:nil="true"/>
    <_Flow_SignoffStatus xmlns="1419df50-6e3e-45c0-80f1-8cc2849e5a1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1" ma:contentTypeDescription="Create a new document." ma:contentTypeScope="" ma:versionID="f182427fb6f6291c996c9248d24b48db">
  <xsd:schema xmlns:xsd="http://www.w3.org/2001/XMLSchema" xmlns:xs="http://www.w3.org/2001/XMLSchema" xmlns:p="http://schemas.microsoft.com/office/2006/metadata/properties" xmlns:ns1="http://schemas.microsoft.com/sharepoint/v3" xmlns:ns2="bd8fd788-7949-4fe2-a8e6-ad382da07b8b" xmlns:ns3="1419df50-6e3e-45c0-80f1-8cc2849e5a11" targetNamespace="http://schemas.microsoft.com/office/2006/metadata/properties" ma:root="true" ma:fieldsID="8c7f824018b6dd233bc08cb3cccb58a7" ns1:_="" ns2:_="" ns3:_="">
    <xsd:import namespace="http://schemas.microsoft.com/sharepoint/v3"/>
    <xsd:import namespace="bd8fd788-7949-4fe2-a8e6-ad382da07b8b"/>
    <xsd:import namespace="1419df50-6e3e-45c0-80f1-8cc2849e5a11"/>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AE1AC5-FAA9-4182-9D8F-B07F6959FC10}">
  <ds:schemaRefs>
    <ds:schemaRef ds:uri="http://schemas.microsoft.com/sharepoint/v3/contenttype/forms"/>
  </ds:schemaRefs>
</ds:datastoreItem>
</file>

<file path=customXml/itemProps2.xml><?xml version="1.0" encoding="utf-8"?>
<ds:datastoreItem xmlns:ds="http://schemas.openxmlformats.org/officeDocument/2006/customXml" ds:itemID="{B5AD2E78-6138-4CED-9F75-83CD5E662A0A}">
  <ds:schemaRefs>
    <ds:schemaRef ds:uri="1419df50-6e3e-45c0-80f1-8cc2849e5a11"/>
    <ds:schemaRef ds:uri="bd8fd788-7949-4fe2-a8e6-ad382da07b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69889AD-BDEF-47A5-83E1-5A4DC74F08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8fd788-7949-4fe2-a8e6-ad382da07b8b"/>
    <ds:schemaRef ds:uri="1419df50-6e3e-45c0-80f1-8cc2849e5a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1484</Words>
  <Application>Microsoft Office PowerPoint</Application>
  <PresentationFormat>Widescreen</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5-50201_Microsoft_Ready_Template</vt:lpstr>
      <vt:lpstr>One Microsoft</vt:lpstr>
      <vt:lpstr>Azure AD Configuration Assessment</vt:lpstr>
      <vt:lpstr>Assessment Walk-through</vt:lpstr>
      <vt:lpstr>How we will present results</vt:lpstr>
      <vt:lpstr>How we will present results</vt:lpstr>
      <vt:lpstr>How we will present results</vt:lpstr>
      <vt:lpstr>How we will present results</vt:lpstr>
      <vt:lpstr>Executive Summary</vt:lpstr>
      <vt:lpstr>Identity Management</vt:lpstr>
      <vt:lpstr>Identity Management</vt:lpstr>
      <vt:lpstr>PowerPoint Presentation</vt:lpstr>
      <vt:lpstr>Identity Management</vt:lpstr>
      <vt:lpstr>Access Management</vt:lpstr>
      <vt:lpstr>Access Management</vt:lpstr>
      <vt:lpstr>PowerPoint Presentation</vt:lpstr>
      <vt:lpstr>Access Management</vt:lpstr>
      <vt:lpstr>Governance</vt:lpstr>
      <vt:lpstr>Governance</vt:lpstr>
      <vt:lpstr>PowerPoint Presentation</vt:lpstr>
      <vt:lpstr>Governance</vt:lpstr>
      <vt:lpstr>Outcome: Surface Area Reduction </vt:lpstr>
      <vt:lpstr>Operations</vt:lpstr>
      <vt:lpstr>Operations</vt:lpstr>
      <vt:lpstr>PowerPoint Presentation</vt:lpstr>
      <vt:lpstr>Operations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Arvind Suthar</dc:creator>
  <cp:lastModifiedBy>Shawn Bishop</cp:lastModifiedBy>
  <cp:revision>86</cp:revision>
  <dcterms:modified xsi:type="dcterms:W3CDTF">2021-08-17T21:44:26Z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0x0101007F486ED508138747B367230FF96B9461</vt:lpwstr>
  </property>
  <property fmtid="{D5CDD505-2E9C-101B-9397-08002B2CF9AE}" pid="3" name="MSIP_Label_f42aa342-8706-4288-bd11-ebb85995028c_Enabled">
    <vt:lpwstr>true</vt:lpwstr>
  </property>
  <property fmtid="{D5CDD505-2E9C-101B-9397-08002B2CF9AE}" pid="4" name="MSIP_Label_f42aa342-8706-4288-bd11-ebb85995028c_SetDate">
    <vt:lpwstr>2021-08-17T21:44:25Z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ContentBits">
    <vt:lpwstr>0</vt:lpwstr>
  </property>
</Properties>
</file>